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94" r:id="rId6"/>
    <p:sldId id="306" r:id="rId7"/>
    <p:sldId id="312" r:id="rId8"/>
    <p:sldId id="313" r:id="rId9"/>
    <p:sldId id="308" r:id="rId10"/>
    <p:sldId id="278" r:id="rId11"/>
    <p:sldId id="314" r:id="rId12"/>
    <p:sldId id="315" r:id="rId13"/>
    <p:sldId id="318" r:id="rId14"/>
    <p:sldId id="316" r:id="rId15"/>
    <p:sldId id="319" r:id="rId16"/>
    <p:sldId id="317" r:id="rId17"/>
    <p:sldId id="309" r:id="rId18"/>
    <p:sldId id="320" r:id="rId19"/>
    <p:sldId id="321" r:id="rId20"/>
    <p:sldId id="322" r:id="rId21"/>
    <p:sldId id="324" r:id="rId22"/>
    <p:sldId id="305" r:id="rId23"/>
    <p:sldId id="323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8" autoAdjust="0"/>
    <p:restoredTop sz="94671"/>
  </p:normalViewPr>
  <p:slideViewPr>
    <p:cSldViewPr snapToGrid="0">
      <p:cViewPr varScale="1">
        <p:scale>
          <a:sx n="121" d="100"/>
          <a:sy n="12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1779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14/5/2022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14/5/2022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 |   PRESENTATION NAME GOES HERE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DD MMM YY</a:t>
            </a:r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Monetary Policy According to HANK </a:t>
            </a:r>
          </a:p>
          <a:p>
            <a:endParaRPr lang="en-US" dirty="0"/>
          </a:p>
          <a:p>
            <a:pPr lvl="1"/>
            <a:r>
              <a:rPr lang="en-US" dirty="0"/>
              <a:t>Alice Shen, Kai </a:t>
            </a:r>
            <a:r>
              <a:rPr lang="en-US" dirty="0" err="1"/>
              <a:t>Wakerman</a:t>
            </a:r>
            <a:r>
              <a:rPr lang="en-US" dirty="0"/>
              <a:t> Powell and Chris </a:t>
            </a:r>
            <a:r>
              <a:rPr lang="en-US" dirty="0" err="1"/>
              <a:t>Mornement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6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3207476" cy="3144414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Monetary transmission under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76" y="324000"/>
            <a:ext cx="5252524" cy="4140000"/>
          </a:xfrm>
        </p:spPr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Standard RANK models target the intertemporal substitution…</a:t>
            </a:r>
          </a:p>
          <a:p>
            <a:pPr marL="285750" indent="-285750">
              <a:buFont typeface="System Font Regular"/>
              <a:buChar char="—"/>
            </a:pPr>
            <a:r>
              <a:rPr lang="en-AU" sz="1200" dirty="0"/>
              <a:t>Indirect effects of unexpected rate cut (increase in labour demand) outweigh direct effects (from intertemporal substitution)</a:t>
            </a:r>
          </a:p>
          <a:p>
            <a:pPr marL="285750" indent="-285750">
              <a:buFont typeface="System Font Regular"/>
              <a:buChar char="—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79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living hand-to-mouth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04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and Taylor, sitting in a tree…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72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Fiscal &amp; monetary policy under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AU" sz="1600" dirty="0"/>
              <a:t>Failure of Ricardian equivalence implies fiscal reaction to MP is key determinant of overall size of macroeconomic response</a:t>
            </a:r>
          </a:p>
          <a:p>
            <a:pPr marL="285750" indent="-285750">
              <a:buFont typeface="System Font Regular"/>
              <a:buChar char="—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457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08497"/>
            <a:ext cx="6300000" cy="2139553"/>
          </a:xfrm>
        </p:spPr>
        <p:txBody>
          <a:bodyPr>
            <a:normAutofit/>
          </a:bodyPr>
          <a:lstStyle/>
          <a:p>
            <a:r>
              <a:rPr lang="en-AU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920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Lucas vs HANK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59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Micro-basis: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Sticky prices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5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Micro-basis: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Quadratic illiquid pricing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XX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428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6FB8-5F51-2467-6DE0-67EFA67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C8B90-0FAB-D4FE-3EAC-6A018C26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 |   PRESENTATION NAME GOES HERE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5E47E-E8A6-0F89-2E92-237E40AD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1BBF13-E319-D980-6BEF-CEE772C648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6CBB90-49A7-019D-2A92-88261BFD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88" y="1250950"/>
            <a:ext cx="4064000" cy="2286000"/>
          </a:xfrm>
        </p:spPr>
      </p:pic>
    </p:spTree>
    <p:extLst>
      <p:ext uri="{BB962C8B-B14F-4D97-AF65-F5344CB8AC3E}">
        <p14:creationId xmlns:p14="http://schemas.microsoft.com/office/powerpoint/2010/main" val="3787178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0581-E249-0E48-A25B-0367040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0" y="1636333"/>
            <a:ext cx="6300000" cy="21395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A9CC1-E76D-7746-B9F8-42E9F193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584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0CA8137-78F0-4055-A045-9F9831AD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0A68C16-530F-4DE0-8F29-92F1EC550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660EF-7BB2-E94E-B502-56C6DF062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41188"/>
              </p:ext>
            </p:extLst>
          </p:nvPr>
        </p:nvGraphicFramePr>
        <p:xfrm>
          <a:off x="324000" y="1074770"/>
          <a:ext cx="7039326" cy="190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786">
                  <a:extLst>
                    <a:ext uri="{9D8B030D-6E8A-4147-A177-3AD203B41FA5}">
                      <a16:colId xmlns:a16="http://schemas.microsoft.com/office/drawing/2014/main" val="1469162173"/>
                    </a:ext>
                  </a:extLst>
                </a:gridCol>
                <a:gridCol w="4145736">
                  <a:extLst>
                    <a:ext uri="{9D8B030D-6E8A-4147-A177-3AD203B41FA5}">
                      <a16:colId xmlns:a16="http://schemas.microsoft.com/office/drawing/2014/main" val="874234521"/>
                    </a:ext>
                  </a:extLst>
                </a:gridCol>
                <a:gridCol w="1206804">
                  <a:extLst>
                    <a:ext uri="{9D8B030D-6E8A-4147-A177-3AD203B41FA5}">
                      <a16:colId xmlns:a16="http://schemas.microsoft.com/office/drawing/2014/main" val="1543368639"/>
                    </a:ext>
                  </a:extLst>
                </a:gridCol>
              </a:tblGrid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</a:rPr>
                        <a:t>Chapter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</a:rPr>
                        <a:t>Relevant section of paper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>
                          <a:effectLst/>
                        </a:rPr>
                        <a:t>Presenter</a:t>
                      </a:r>
                      <a:endParaRPr lang="en-A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b"/>
                </a:tc>
                <a:extLst>
                  <a:ext uri="{0D108BD9-81ED-4DB2-BD59-A6C34878D82A}">
                    <a16:rowId xmlns:a16="http://schemas.microsoft.com/office/drawing/2014/main" val="1813857768"/>
                  </a:ext>
                </a:extLst>
              </a:tr>
              <a:tr h="31817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Introduction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Introduction/key research question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2379547799"/>
                  </a:ext>
                </a:extLst>
              </a:tr>
              <a:tr h="318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Purpose and main contributions of paper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1775372363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Model Basics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947723444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Findings</a:t>
                      </a: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666825809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AU" sz="11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Discussion</a:t>
                      </a: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AU" sz="11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8864" marR="8864" marT="8864" marB="44325" anchor="ctr"/>
                </a:tc>
                <a:extLst>
                  <a:ext uri="{0D108BD9-81ED-4DB2-BD59-A6C34878D82A}">
                    <a16:rowId xmlns:a16="http://schemas.microsoft.com/office/drawing/2014/main" val="311818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54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808000" cy="3144414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AU" sz="1600" dirty="0"/>
              <a:t>Sergio </a:t>
            </a:r>
            <a:r>
              <a:rPr lang="en-AU" sz="1600" dirty="0" err="1"/>
              <a:t>Feijoo</a:t>
            </a:r>
            <a:r>
              <a:rPr lang="en-AU" sz="1600" dirty="0"/>
              <a:t>-Moreira, 2020. “Continuous-time dynamic programming – class notes”, Universidad Carlos III de Madrid</a:t>
            </a:r>
            <a:endParaRPr lang="en-US" sz="1300" dirty="0"/>
          </a:p>
          <a:p>
            <a:pPr marL="285750" indent="-285750">
              <a:buFont typeface="System Font Regular"/>
              <a:buChar char="—"/>
            </a:pPr>
            <a:r>
              <a:rPr lang="en-AU" sz="1600" dirty="0"/>
              <a:t>Greg Kaplan &amp; Benjamin Moll &amp; Giovanni L. </a:t>
            </a:r>
            <a:r>
              <a:rPr lang="en-AU" sz="1600" dirty="0" err="1"/>
              <a:t>Violante</a:t>
            </a:r>
            <a:r>
              <a:rPr lang="en-AU" sz="1600" dirty="0"/>
              <a:t>, 2018. "Monetary Policy According to HANK," American Economic Review, vol 108(3), pages 697-743.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173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85129"/>
            <a:ext cx="6300000" cy="2139553"/>
          </a:xfrm>
        </p:spPr>
        <p:txBody>
          <a:bodyPr>
            <a:normAutofit/>
          </a:bodyPr>
          <a:lstStyle/>
          <a:p>
            <a:r>
              <a:rPr lang="en-AU" sz="6600" dirty="0"/>
              <a:t>Who the f**** is hank?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209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43404-0804-CFA6-82D2-63F4A45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dirty="0"/>
          </a:p>
          <a:p>
            <a:pPr marL="171450" indent="-171450">
              <a:buFont typeface="System Font Regular"/>
              <a:buChar char="—"/>
            </a:pPr>
            <a:r>
              <a:rPr lang="en-US" sz="2000" dirty="0"/>
              <a:t>HANK stands for the Hetero….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97F-34E4-B23C-A451-E13F9CE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B4E4B-FAFC-40C7-FF05-CD238F2477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20658-A83D-7921-D4D8-69271B5F9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summary</a:t>
            </a:r>
          </a:p>
        </p:txBody>
      </p:sp>
    </p:spTree>
    <p:extLst>
      <p:ext uri="{BB962C8B-B14F-4D97-AF65-F5344CB8AC3E}">
        <p14:creationId xmlns:p14="http://schemas.microsoft.com/office/powerpoint/2010/main" val="411262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43404-0804-CFA6-82D2-63F4A45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dirty="0"/>
          </a:p>
          <a:p>
            <a:pPr marL="171450" indent="-171450">
              <a:buFont typeface="System Font Regular"/>
              <a:buChar char="—"/>
            </a:pPr>
            <a:r>
              <a:rPr lang="en-US" sz="2000" dirty="0"/>
              <a:t>The paper was written for XX.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97F-34E4-B23C-A451-E13F9CE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B4E4B-FAFC-40C7-FF05-CD238F2477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 YY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20658-A83D-7921-D4D8-69271B5F9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objective</a:t>
            </a:r>
          </a:p>
        </p:txBody>
      </p:sp>
    </p:spTree>
    <p:extLst>
      <p:ext uri="{BB962C8B-B14F-4D97-AF65-F5344CB8AC3E}">
        <p14:creationId xmlns:p14="http://schemas.microsoft.com/office/powerpoint/2010/main" val="176353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3" y="189246"/>
            <a:ext cx="6300000" cy="2139553"/>
          </a:xfrm>
        </p:spPr>
        <p:txBody>
          <a:bodyPr>
            <a:normAutofit/>
          </a:bodyPr>
          <a:lstStyle/>
          <a:p>
            <a:r>
              <a:rPr lang="en-AU" dirty="0"/>
              <a:t>The HANK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681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HANK Basics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EC784B-F435-4175-A8D5-D840FB9A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sz="1600" dirty="0"/>
              <a:t>HANK builds on the New </a:t>
            </a:r>
            <a:r>
              <a:rPr lang="en-US" sz="1600" dirty="0" err="1"/>
              <a:t>Keynsian</a:t>
            </a:r>
            <a:r>
              <a:rPr lang="en-US" sz="1600" dirty="0"/>
              <a:t> model taught in class.</a:t>
            </a:r>
          </a:p>
          <a:p>
            <a:pPr marL="285750" indent="-285750">
              <a:buFont typeface="System Font Regular"/>
              <a:buChar char="—"/>
            </a:pPr>
            <a:r>
              <a:rPr lang="en-US" sz="1600" dirty="0"/>
              <a:t>Additions include:</a:t>
            </a:r>
          </a:p>
          <a:p>
            <a:pPr marL="285750" lvl="1" indent="-285750">
              <a:buFont typeface="System Font Regular"/>
              <a:buChar char="—"/>
            </a:pPr>
            <a:r>
              <a:rPr lang="en-US" sz="1300" dirty="0" err="1"/>
              <a:t>Xx</a:t>
            </a:r>
            <a:r>
              <a:rPr lang="en-US" sz="1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90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38E52B-E2FB-4F16-B513-43515184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Stop, HANK time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5EC784B-F435-4175-A8D5-D840FB9A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lnSpcReduction="10000"/>
              </a:bodyPr>
              <a:lstStyle/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The HANK Model is written in continuous rather than discrete time.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Continuous time dynamic programming is essentially the same as discrete time dynamic programming.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It is used in the HANK paper (and others) because it can simplify some parts of the solution.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Borrowing constraints only show up in boundary conditions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FOCs are “static” and can be computed by hand.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300" dirty="0"/>
                  <a:t>Matrix operations are more simple than the discrete case.</a:t>
                </a:r>
              </a:p>
              <a:p>
                <a:pPr marL="285750" indent="-285750">
                  <a:buFont typeface="System Font Regular"/>
                  <a:buChar char="—"/>
                </a:pPr>
                <a:r>
                  <a:rPr lang="en-US" sz="1600" dirty="0"/>
                  <a:t>There are two adjustments needed to work in continuous time:</a:t>
                </a:r>
              </a:p>
              <a:p>
                <a:pPr marL="285750" lvl="1" indent="-285750">
                  <a:buFont typeface="+mj-lt"/>
                  <a:buAutoNum type="arabicPeriod"/>
                </a:pPr>
                <a:r>
                  <a:rPr lang="en-US" sz="1000" dirty="0"/>
                  <a:t>The Bellman equation is written as a present value and a continuation value in terms of a change in time (</a:t>
                </a:r>
                <a:r>
                  <a:rPr lang="en-US" sz="1000" dirty="0" err="1"/>
                  <a:t>e.g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000" dirty="0"/>
                  <a:t>. This Bellman is then reworked and the limit taken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AU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1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000" dirty="0"/>
                  <a:t> which yields the continuous time Hamilton-Jacobi-Bellman (HJB) equation.</a:t>
                </a:r>
              </a:p>
              <a:p>
                <a:pPr marL="285750" lvl="1" indent="-285750">
                  <a:buFont typeface="+mj-lt"/>
                  <a:buAutoNum type="arabicPeriod"/>
                </a:pPr>
                <a:r>
                  <a:rPr lang="en-US" sz="1000" dirty="0"/>
                  <a:t>Treatment of stochastic processes must be done through a </a:t>
                </a:r>
                <a:r>
                  <a:rPr lang="en-US" sz="1000" i="1" dirty="0"/>
                  <a:t>Kolmogorov forward equation</a:t>
                </a:r>
                <a:r>
                  <a:rPr lang="en-US" sz="1000" dirty="0"/>
                  <a:t> which characterize continuous-time Markov processes as the probability of dispersion of the variable by time </a:t>
                </a:r>
                <a:r>
                  <a:rPr lang="en-US" sz="1000" i="1" dirty="0"/>
                  <a:t>x</a:t>
                </a:r>
                <a:r>
                  <a:rPr lang="en-US" sz="1000" dirty="0"/>
                  <a:t>.</a:t>
                </a:r>
              </a:p>
              <a:p>
                <a:pPr marL="285750" lvl="1" indent="-285750">
                  <a:buFont typeface="System Font Regular"/>
                  <a:buChar char="—"/>
                </a:pPr>
                <a:r>
                  <a:rPr lang="en-US" sz="1600" dirty="0">
                    <a:solidFill>
                      <a:schemeClr val="accent1"/>
                    </a:solidFill>
                    <a:latin typeface="+mj-lt"/>
                  </a:rPr>
                  <a:t>The economic outcomes and intuition behind continuous time and discrete time models are the same.</a:t>
                </a:r>
              </a:p>
              <a:p>
                <a:pPr lvl="1"/>
                <a:endParaRPr lang="en-US" sz="1000" i="1" dirty="0"/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5EC784B-F435-4175-A8D5-D840FB9A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42" t="-2141"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2F1E-F97E-9F42-A5FC-7DE2F59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90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3" y="189246"/>
            <a:ext cx="6300000" cy="2139553"/>
          </a:xfrm>
        </p:spPr>
        <p:txBody>
          <a:bodyPr>
            <a:normAutofit fontScale="90000"/>
          </a:bodyPr>
          <a:lstStyle/>
          <a:p>
            <a:r>
              <a:rPr lang="en-AU" dirty="0"/>
              <a:t>Policy Implications of 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4FA8-0E99-4CE5-9186-42E53DE9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2371758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_v3" id="{768B2342-8F25-4BCF-A9F2-7F75F1A83BC8}" vid="{5D6854EF-C683-4EFA-B0BF-EA4FED5115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09AC5283E95468D41B3B02A942082" ma:contentTypeVersion="11" ma:contentTypeDescription="Create a new document." ma:contentTypeScope="" ma:versionID="9f2fd859ed3886bf4e8522e511cd8b1a">
  <xsd:schema xmlns:xsd="http://www.w3.org/2001/XMLSchema" xmlns:xs="http://www.w3.org/2001/XMLSchema" xmlns:p="http://schemas.microsoft.com/office/2006/metadata/properties" xmlns:ns2="2906fbf8-e47d-4c21-be87-cb09cf1c70cb" xmlns:ns3="cd7196b5-af4d-4b5a-ba66-d723b2d8b01e" targetNamespace="http://schemas.microsoft.com/office/2006/metadata/properties" ma:root="true" ma:fieldsID="4c2e97acb550b7a71716bc90633103a3" ns2:_="" ns3:_="">
    <xsd:import namespace="2906fbf8-e47d-4c21-be87-cb09cf1c70cb"/>
    <xsd:import namespace="cd7196b5-af4d-4b5a-ba66-d723b2d8b0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FAQs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ocument_x0020_Note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6fbf8-e47d-4c21-be87-cb09cf1c70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FAQs" ma:index="10" ma:displayName="FAQs" ma:internalName="FAQs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ocument_x0020_Notes" ma:index="18" ma:displayName="IMPORTANT" ma:description="DO NOT EDIT. DOWNLOAD FIRST" ma:format="Dropdown" ma:internalName="Document_x0020_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196b5-af4d-4b5a-ba66-d723b2d8b0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Notes xmlns="2906fbf8-e47d-4c21-be87-cb09cf1c70cb">DO NOT EDIT. DOWNLOAD FIRST.</Document_x0020_Notes>
    <FAQs xmlns="2906fbf8-e47d-4c21-be87-cb09cf1c70cb"/>
  </documentManagement>
</p:properties>
</file>

<file path=customXml/itemProps1.xml><?xml version="1.0" encoding="utf-8"?>
<ds:datastoreItem xmlns:ds="http://schemas.openxmlformats.org/officeDocument/2006/customXml" ds:itemID="{FA907515-A130-47C0-811F-983FB39E4B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6fbf8-e47d-4c21-be87-cb09cf1c70cb"/>
    <ds:schemaRef ds:uri="cd7196b5-af4d-4b5a-ba66-d723b2d8b0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5D042-D8B3-4BE3-86DE-6019F96E2850}">
  <ds:schemaRefs>
    <ds:schemaRef ds:uri="http://schemas.microsoft.com/office/2006/metadata/properties"/>
    <ds:schemaRef ds:uri="http://schemas.microsoft.com/office/infopath/2007/PartnerControls"/>
    <ds:schemaRef ds:uri="2906fbf8-e47d-4c21-be87-cb09cf1c70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451</Words>
  <Application>Microsoft Macintosh PowerPoint</Application>
  <PresentationFormat>On-screen Show (16:9)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Public Sans</vt:lpstr>
      <vt:lpstr>Public Sans Light</vt:lpstr>
      <vt:lpstr>Sofia Pro Light</vt:lpstr>
      <vt:lpstr>System Font Regular</vt:lpstr>
      <vt:lpstr>Arial</vt:lpstr>
      <vt:lpstr>Calibri</vt:lpstr>
      <vt:lpstr>Cambria Math</vt:lpstr>
      <vt:lpstr>Times New Roman</vt:lpstr>
      <vt:lpstr>ANU Light</vt:lpstr>
      <vt:lpstr>PowerPoint Presentation</vt:lpstr>
      <vt:lpstr>PowerPoint Presentation</vt:lpstr>
      <vt:lpstr>Who the f**** is hank?</vt:lpstr>
      <vt:lpstr>PowerPoint Presentation</vt:lpstr>
      <vt:lpstr>PowerPoint Presentation</vt:lpstr>
      <vt:lpstr>The HANK MODEL</vt:lpstr>
      <vt:lpstr>HANK Basics</vt:lpstr>
      <vt:lpstr>Stop, HANK time</vt:lpstr>
      <vt:lpstr>Policy Implications of HANK</vt:lpstr>
      <vt:lpstr>Monetary transmission under HANK</vt:lpstr>
      <vt:lpstr>HANK living hand-to-mouth</vt:lpstr>
      <vt:lpstr>HANK and Taylor, sitting in a tree…</vt:lpstr>
      <vt:lpstr>Fiscal &amp; monetary policy under HANK</vt:lpstr>
      <vt:lpstr>Discussion</vt:lpstr>
      <vt:lpstr>Lucas vs HANK</vt:lpstr>
      <vt:lpstr>Micro-basis: Sticky prices</vt:lpstr>
      <vt:lpstr>Micro-basis: Quadratic illiquid pricing</vt:lpstr>
      <vt:lpstr>THANK YOU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Research Question</dc:title>
  <dc:creator>Zishu Han</dc:creator>
  <cp:lastModifiedBy>Kai Wakerman Powell</cp:lastModifiedBy>
  <cp:revision>14</cp:revision>
  <dcterms:created xsi:type="dcterms:W3CDTF">2021-05-01T20:27:44Z</dcterms:created>
  <dcterms:modified xsi:type="dcterms:W3CDTF">2022-05-14T06:03:41Z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0x010100EF009AC5283E95468D41B3B02A942082</vt:lpwstr>
  </property>
</Properties>
</file>